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
      <p:font typeface="Nunito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F11FC6-681B-45DD-88E9-289CC22CFA6C}">
  <a:tblStyle styleId="{F2F11FC6-681B-45DD-88E9-289CC22CFA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NunitoExtraBold-bold.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ExtraBold-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09-12T11:40:36.097">
    <p:pos x="168" y="726"/>
    <p:text>+d.kaboshi@kokonetworks.com 
Show photos
_Assigned to Daniel Kaboshi_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16f5f33b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16f5f33b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616f5f33b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2adea33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2adea33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62adea332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0156bc1c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0156bc1c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60156bc1c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759cded1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759cded1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4759cded1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476fba212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76fba2122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476fba2122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fe83a80c7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fe83a80c7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5fe83a80c7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77fec1a7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77fec1a7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477fec1a76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08b76319e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08b76319e_3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608b76319e_3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1dd6624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1dd66247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61dd66247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fe83a80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fe83a80c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5fe83a80c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070ff354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070ff354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7070ff354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www.amazon.com/Molex-11-03-0044-Connector-Accessories-Extraction/dp/B00GOIY1NE/ref=pd_rhf_se_s_pd_crcd_1_1/145-2763837-4472026?_encoding=UTF8&amp;pd_rd_i=B00GOIY1NE&amp;pd_rd_r=dfbd5eb9-9df7-4ffd-a9bd-51a678c972f6&amp;pd_rd_w=ZlxxX&amp;pd_rd_wg=7iP1u&amp;pf_rd_p=d17c2de0-cc1d-4b09-aad8-987099a21717&amp;pf_rd_r=N8A64HN9V54B69ZWD2JA&amp;psc=1&amp;refRID=N8A64HN9V54B69ZWD2JA" TargetMode="Externa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s://docs.google.com/spreadsheets/d/1jAuCCYYBHENuC-hnSlAlsypbk4hi1R9GXazMgBhxYTg/edit#gid=170154214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hyperlink" Target="https://docs.google.com/spreadsheets/d/1XhUk0R8ATriidRIg7Yy8bWnBQaGWZTl88Hi17n4bwhs/edit#gid=213950179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hyperlink" Target="https://www.youtube.com/watch?v=4xdOLbMkuxM" TargetMode="External"/><Relationship Id="rId4" Type="http://schemas.openxmlformats.org/officeDocument/2006/relationships/hyperlink" Target="https://www.youtube.com/watch?v=19Rdg1hJ0b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66" name="Google Shape;166;p19"/>
          <p:cNvSpPr txBox="1"/>
          <p:nvPr/>
        </p:nvSpPr>
        <p:spPr>
          <a:xfrm>
            <a:off x="6610050" y="3916500"/>
            <a:ext cx="4759200" cy="1338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400"/>
              <a:buFont typeface="Arial"/>
              <a:buNone/>
            </a:pPr>
            <a:r>
              <a:rPr lang="en-US" sz="2400">
                <a:solidFill>
                  <a:schemeClr val="dk1"/>
                </a:solidFill>
                <a:latin typeface="Nunito SemiBold"/>
                <a:ea typeface="Nunito SemiBold"/>
                <a:cs typeface="Nunito SemiBold"/>
                <a:sym typeface="Nunito SemiBold"/>
              </a:rPr>
              <a:t>Expansion Proposal Business Process Improvement</a:t>
            </a:r>
            <a:endParaRPr>
              <a:latin typeface="Nunito SemiBold"/>
              <a:ea typeface="Nunito SemiBold"/>
              <a:cs typeface="Nunito SemiBold"/>
              <a:sym typeface="Nunito SemiBold"/>
            </a:endParaRPr>
          </a:p>
        </p:txBody>
      </p:sp>
      <p:sp>
        <p:nvSpPr>
          <p:cNvPr id="167" name="Google Shape;167;p19"/>
          <p:cNvSpPr txBox="1"/>
          <p:nvPr/>
        </p:nvSpPr>
        <p:spPr>
          <a:xfrm>
            <a:off x="7188425" y="2363125"/>
            <a:ext cx="4065300" cy="11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ExtraBold"/>
                <a:ea typeface="Nunito ExtraBold"/>
                <a:cs typeface="Nunito ExtraBold"/>
                <a:sym typeface="Nunito ExtraBold"/>
              </a:rPr>
              <a:t>SUB ASSEMBLY PROCESS IMPROVEMENT</a:t>
            </a:r>
            <a:endParaRPr sz="2400">
              <a:latin typeface="Nunito ExtraBold"/>
              <a:ea typeface="Nunito ExtraBold"/>
              <a:cs typeface="Nunito ExtraBold"/>
              <a:sym typeface="Nunito ExtraBold"/>
            </a:endParaRPr>
          </a:p>
          <a:p>
            <a:pPr indent="0" lvl="0" marL="0" rtl="0" algn="l">
              <a:spcBef>
                <a:spcPts val="0"/>
              </a:spcBef>
              <a:spcAft>
                <a:spcPts val="0"/>
              </a:spcAft>
              <a:buNone/>
            </a:pPr>
            <a:r>
              <a:t/>
            </a:r>
            <a:endParaRPr sz="2400">
              <a:latin typeface="Nunito ExtraBold"/>
              <a:ea typeface="Nunito ExtraBold"/>
              <a:cs typeface="Nunito ExtraBold"/>
              <a:sym typeface="Nunit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Molex extraction tool</a:t>
            </a:r>
            <a:endParaRPr/>
          </a:p>
        </p:txBody>
      </p:sp>
      <p:sp>
        <p:nvSpPr>
          <p:cNvPr id="247" name="Google Shape;247;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8" name="Google Shape;248;p28"/>
          <p:cNvSpPr txBox="1"/>
          <p:nvPr/>
        </p:nvSpPr>
        <p:spPr>
          <a:xfrm>
            <a:off x="479225" y="1173300"/>
            <a:ext cx="10857000" cy="45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3"/>
              </a:rPr>
              <a:t>Link</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This would reduce on wastes of molex minifit assembled in wrong configuration</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49" name="Google Shape;249;p28"/>
          <p:cNvPicPr preferRelativeResize="0"/>
          <p:nvPr/>
        </p:nvPicPr>
        <p:blipFill>
          <a:blip r:embed="rId4">
            <a:alphaModFix/>
          </a:blip>
          <a:stretch>
            <a:fillRect/>
          </a:stretch>
        </p:blipFill>
        <p:spPr>
          <a:xfrm>
            <a:off x="3724275" y="2295525"/>
            <a:ext cx="4743450" cy="2266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Areas of improvement cont.</a:t>
            </a:r>
            <a:endParaRPr/>
          </a:p>
        </p:txBody>
      </p:sp>
      <p:sp>
        <p:nvSpPr>
          <p:cNvPr id="256" name="Google Shape;256;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7" name="Google Shape;257;p29"/>
          <p:cNvSpPr txBox="1"/>
          <p:nvPr/>
        </p:nvSpPr>
        <p:spPr>
          <a:xfrm>
            <a:off x="3176375" y="3078900"/>
            <a:ext cx="80946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58" name="Google Shape;258;p29"/>
          <p:cNvSpPr txBox="1"/>
          <p:nvPr/>
        </p:nvSpPr>
        <p:spPr>
          <a:xfrm>
            <a:off x="267350" y="1153600"/>
            <a:ext cx="11355000" cy="50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Improvement area 6:</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Change orientation of dispense column to use manual ball valve(male -female) immediately after the tank nipple to act as an isolator.</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This would eventually reduce one nipple in the column.</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Total saving of 713x1.035=738 USD for mass assembly.</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Use of BSPT 	fittings unlike the current BSPP ones which sealing is an issue.</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a:p>
            <a:pPr indent="0" lvl="0" marL="0" rtl="0" algn="l">
              <a:spcBef>
                <a:spcPts val="0"/>
              </a:spcBef>
              <a:spcAft>
                <a:spcPts val="0"/>
              </a:spcAft>
              <a:buNone/>
            </a:pPr>
            <a:r>
              <a:rPr b="1" lang="en-US" sz="1800">
                <a:solidFill>
                  <a:schemeClr val="dk1"/>
                </a:solidFill>
                <a:latin typeface="Nunito"/>
                <a:ea typeface="Nunito"/>
                <a:cs typeface="Nunito"/>
                <a:sym typeface="Nunito"/>
              </a:rPr>
              <a:t>Effect:</a:t>
            </a:r>
            <a:r>
              <a:rPr lang="en-US" sz="1800">
                <a:solidFill>
                  <a:schemeClr val="dk1"/>
                </a:solidFill>
                <a:latin typeface="Nunito SemiBold"/>
                <a:ea typeface="Nunito SemiBold"/>
                <a:cs typeface="Nunito SemiBold"/>
                <a:sym typeface="Nunito SemiBold"/>
              </a:rPr>
              <a:t> </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This would reduce cost of maintenance emptying the whole tank so as to repair the dispense column.</a:t>
            </a:r>
            <a:endParaRPr b="1" sz="1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sz="1800">
                <a:solidFill>
                  <a:schemeClr val="dk1"/>
                </a:solidFill>
                <a:latin typeface="Nunito"/>
                <a:ea typeface="Nunito"/>
                <a:cs typeface="Nunito"/>
                <a:sym typeface="Nunito"/>
              </a:rPr>
              <a:t>See photo next slide</a:t>
            </a:r>
            <a:endParaRPr b="1" sz="1800">
              <a:solidFill>
                <a:schemeClr val="dk1"/>
              </a:solidFill>
              <a:latin typeface="Nunito"/>
              <a:ea typeface="Nunito"/>
              <a:cs typeface="Nunito"/>
              <a:sym typeface="Nunito"/>
            </a:endParaRPr>
          </a:p>
        </p:txBody>
      </p:sp>
      <p:graphicFrame>
        <p:nvGraphicFramePr>
          <p:cNvPr id="259" name="Google Shape;259;p29"/>
          <p:cNvGraphicFramePr/>
          <p:nvPr/>
        </p:nvGraphicFramePr>
        <p:xfrm>
          <a:off x="801350" y="2563625"/>
          <a:ext cx="3000000" cy="3000000"/>
        </p:xfrm>
        <a:graphic>
          <a:graphicData uri="http://schemas.openxmlformats.org/drawingml/2006/table">
            <a:tbl>
              <a:tblPr>
                <a:noFill/>
                <a:tableStyleId>{F2F11FC6-681B-45DD-88E9-289CC22CFA6C}</a:tableStyleId>
              </a:tblPr>
              <a:tblGrid>
                <a:gridCol w="2057400"/>
                <a:gridCol w="2057400"/>
                <a:gridCol w="2057400"/>
                <a:gridCol w="2057400"/>
              </a:tblGrid>
              <a:tr h="381000">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[KPR5] 1/2" HEX NIPPLE -BSPP</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Nunito"/>
                          <a:ea typeface="Nunito"/>
                          <a:cs typeface="Nunito"/>
                          <a:sym typeface="Nunito"/>
                        </a:rPr>
                        <a:t>1</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Nunito"/>
                          <a:ea typeface="Nunito"/>
                          <a:cs typeface="Nunito"/>
                          <a:sym typeface="Nunito"/>
                        </a:rPr>
                        <a:t>Unit</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200">
                          <a:latin typeface="Nunito"/>
                          <a:ea typeface="Nunito"/>
                          <a:cs typeface="Nunito"/>
                          <a:sym typeface="Nunito"/>
                        </a:rPr>
                        <a:t>1.035</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Male female manual ball valve </a:t>
            </a:r>
            <a:endParaRPr/>
          </a:p>
        </p:txBody>
      </p:sp>
      <p:sp>
        <p:nvSpPr>
          <p:cNvPr id="266" name="Google Shape;266;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67" name="Google Shape;267;p30"/>
          <p:cNvPicPr preferRelativeResize="0"/>
          <p:nvPr/>
        </p:nvPicPr>
        <p:blipFill>
          <a:blip r:embed="rId3">
            <a:alphaModFix/>
          </a:blip>
          <a:stretch>
            <a:fillRect/>
          </a:stretch>
        </p:blipFill>
        <p:spPr>
          <a:xfrm>
            <a:off x="1200150" y="1365018"/>
            <a:ext cx="2143125" cy="2143125"/>
          </a:xfrm>
          <a:prstGeom prst="rect">
            <a:avLst/>
          </a:prstGeom>
          <a:noFill/>
          <a:ln>
            <a:noFill/>
          </a:ln>
        </p:spPr>
      </p:pic>
      <p:pic>
        <p:nvPicPr>
          <p:cNvPr id="268" name="Google Shape;268;p30"/>
          <p:cNvPicPr preferRelativeResize="0"/>
          <p:nvPr/>
        </p:nvPicPr>
        <p:blipFill>
          <a:blip r:embed="rId4">
            <a:alphaModFix/>
          </a:blip>
          <a:stretch>
            <a:fillRect/>
          </a:stretch>
        </p:blipFill>
        <p:spPr>
          <a:xfrm>
            <a:off x="4282675" y="1795993"/>
            <a:ext cx="2819400" cy="1619250"/>
          </a:xfrm>
          <a:prstGeom prst="rect">
            <a:avLst/>
          </a:prstGeom>
          <a:noFill/>
          <a:ln>
            <a:noFill/>
          </a:ln>
        </p:spPr>
      </p:pic>
      <p:sp>
        <p:nvSpPr>
          <p:cNvPr id="269" name="Google Shape;269;p30"/>
          <p:cNvSpPr txBox="1"/>
          <p:nvPr/>
        </p:nvSpPr>
        <p:spPr>
          <a:xfrm>
            <a:off x="843200" y="4028600"/>
            <a:ext cx="4215900" cy="14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The male female manual ball valve to act as tank isolator</a:t>
            </a:r>
            <a:endParaRPr sz="1800">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Areas of improvement</a:t>
            </a:r>
            <a:endParaRPr/>
          </a:p>
        </p:txBody>
      </p:sp>
      <p:sp>
        <p:nvSpPr>
          <p:cNvPr id="174" name="Google Shape;174;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5" name="Google Shape;175;p20"/>
          <p:cNvSpPr txBox="1"/>
          <p:nvPr/>
        </p:nvSpPr>
        <p:spPr>
          <a:xfrm>
            <a:off x="3176375" y="3078900"/>
            <a:ext cx="80946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176" name="Google Shape;176;p20"/>
          <p:cNvSpPr txBox="1"/>
          <p:nvPr/>
        </p:nvSpPr>
        <p:spPr>
          <a:xfrm>
            <a:off x="267350" y="1153600"/>
            <a:ext cx="11355000" cy="47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Current Process with gaps draft:</a:t>
            </a:r>
            <a:endParaRPr b="1" sz="1800">
              <a:latin typeface="Nunito"/>
              <a:ea typeface="Nunito"/>
              <a:cs typeface="Nunito"/>
              <a:sym typeface="Nunito"/>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solidFill>
                  <a:schemeClr val="dk1"/>
                </a:solidFill>
                <a:latin typeface="Nunito SemiBold"/>
                <a:ea typeface="Nunito SemiBold"/>
                <a:cs typeface="Nunito SemiBold"/>
                <a:sym typeface="Nunito SemiBold"/>
              </a:rPr>
              <a:t>Production costs for different versions of sub assemblies due to part costs e.g KP door lock V1 is cheaper than V2.</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solidFill>
                  <a:schemeClr val="dk1"/>
                </a:solidFill>
                <a:latin typeface="Nunito SemiBold"/>
                <a:ea typeface="Nunito SemiBold"/>
                <a:cs typeface="Nunito SemiBold"/>
                <a:sym typeface="Nunito SemiBold"/>
              </a:rPr>
              <a:t>Verification of requested parts from store according BOM is a manual process which is time consuming.</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Duplicate serials for parts tracked.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Quality of tools e.g wire stripper.</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Partial sub assemblies.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AutoNum type="arabicPeriod"/>
            </a:pPr>
            <a:r>
              <a:rPr lang="en-US" sz="1800">
                <a:latin typeface="Nunito SemiBold"/>
                <a:ea typeface="Nunito SemiBold"/>
                <a:cs typeface="Nunito SemiBold"/>
                <a:sym typeface="Nunito SemiBold"/>
              </a:rPr>
              <a:t>Reduction of components in the dispense column</a:t>
            </a:r>
            <a:r>
              <a:rPr lang="en-US" sz="1800">
                <a:latin typeface="Nunito SemiBold"/>
                <a:ea typeface="Nunito SemiBold"/>
                <a:cs typeface="Nunito SemiBold"/>
                <a:sym typeface="Nunito SemiBold"/>
              </a:rPr>
              <a:t>.</a:t>
            </a:r>
            <a:endParaRPr sz="1800">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00275" y="124974"/>
            <a:ext cx="10533000" cy="65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Areas of improvement</a:t>
            </a:r>
            <a:endParaRPr sz="1800"/>
          </a:p>
        </p:txBody>
      </p:sp>
      <p:sp>
        <p:nvSpPr>
          <p:cNvPr id="183" name="Google Shape;183;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4" name="Google Shape;184;p21"/>
          <p:cNvSpPr txBox="1"/>
          <p:nvPr/>
        </p:nvSpPr>
        <p:spPr>
          <a:xfrm>
            <a:off x="3176375" y="3078900"/>
            <a:ext cx="80946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185" name="Google Shape;185;p21"/>
          <p:cNvSpPr txBox="1"/>
          <p:nvPr/>
        </p:nvSpPr>
        <p:spPr>
          <a:xfrm>
            <a:off x="250825" y="712800"/>
            <a:ext cx="11355000" cy="56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sz="1800">
                <a:solidFill>
                  <a:schemeClr val="dk1"/>
                </a:solidFill>
                <a:latin typeface="Nunito"/>
                <a:ea typeface="Nunito"/>
                <a:cs typeface="Nunito"/>
                <a:sym typeface="Nunito"/>
              </a:rPr>
              <a:t>Improvement area 1:</a:t>
            </a:r>
            <a:endParaRPr b="1" sz="1800">
              <a:solidFill>
                <a:schemeClr val="dk1"/>
              </a:solidFill>
              <a:latin typeface="Nunito"/>
              <a:ea typeface="Nunito"/>
              <a:cs typeface="Nunito"/>
              <a:sym typeface="Nunito"/>
            </a:endParaRPr>
          </a:p>
          <a:p>
            <a:pPr indent="0" lvl="0" marL="0" rtl="0" algn="l">
              <a:spcBef>
                <a:spcPts val="0"/>
              </a:spcBef>
              <a:spcAft>
                <a:spcPts val="0"/>
              </a:spcAft>
              <a:buNone/>
            </a:pPr>
            <a:r>
              <a:rPr lang="en-US" sz="1800">
                <a:solidFill>
                  <a:schemeClr val="dk1"/>
                </a:solidFill>
                <a:latin typeface="Nunito SemiBold"/>
                <a:ea typeface="Nunito SemiBold"/>
                <a:cs typeface="Nunito SemiBold"/>
                <a:sym typeface="Nunito SemiBold"/>
              </a:rPr>
              <a:t>Production cost due to part costs for example production of KP door locks whereby V1(custom made when bought in bulk) is cheaper than V2 the cost of buying parts by 1.112 USD per lock.</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800">
                <a:solidFill>
                  <a:schemeClr val="dk1"/>
                </a:solidFill>
                <a:latin typeface="Nunito SemiBold"/>
                <a:ea typeface="Nunito SemiBold"/>
                <a:cs typeface="Nunito SemiBold"/>
                <a:sym typeface="Nunito SemiBold"/>
              </a:rPr>
              <a:t>DfMA-Time taken to assemble (soldering) V2.</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800">
                <a:solidFill>
                  <a:schemeClr val="dk1"/>
                </a:solidFill>
                <a:latin typeface="Nunito SemiBold"/>
                <a:ea typeface="Nunito SemiBold"/>
                <a:cs typeface="Nunito SemiBold"/>
                <a:sym typeface="Nunito SemiBold"/>
              </a:rPr>
              <a:t>Soldering also is a safety risk for long term exposure.</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b="1" lang="en-US" sz="1800">
                <a:solidFill>
                  <a:schemeClr val="dk1"/>
                </a:solidFill>
                <a:latin typeface="Nunito"/>
                <a:ea typeface="Nunito"/>
                <a:cs typeface="Nunito"/>
                <a:sym typeface="Nunito"/>
              </a:rPr>
              <a:t>Solution/Proposal: </a:t>
            </a:r>
            <a:endParaRPr b="1" sz="1800">
              <a:solidFill>
                <a:schemeClr val="dk1"/>
              </a:solidFill>
              <a:latin typeface="Nunito"/>
              <a:ea typeface="Nunito"/>
              <a:cs typeface="Nunito"/>
              <a:sym typeface="Nunito"/>
            </a:endParaRPr>
          </a:p>
          <a:p>
            <a:pPr indent="0" lvl="0" marL="0" rtl="0" algn="l">
              <a:spcBef>
                <a:spcPts val="0"/>
              </a:spcBef>
              <a:spcAft>
                <a:spcPts val="0"/>
              </a:spcAft>
              <a:buNone/>
            </a:pPr>
            <a:r>
              <a:rPr lang="en-US" sz="1800">
                <a:solidFill>
                  <a:srgbClr val="0000FF"/>
                </a:solidFill>
                <a:latin typeface="Nunito SemiBold"/>
                <a:ea typeface="Nunito SemiBold"/>
                <a:cs typeface="Nunito SemiBold"/>
                <a:sym typeface="Nunito SemiBold"/>
              </a:rPr>
              <a:t>Review the costs of different versions of sub assemblies here  </a:t>
            </a:r>
            <a:r>
              <a:rPr lang="en-US" sz="1800" u="sng">
                <a:solidFill>
                  <a:srgbClr val="0000FF"/>
                </a:solidFill>
                <a:latin typeface="Nunito SemiBold"/>
                <a:ea typeface="Nunito SemiBold"/>
                <a:cs typeface="Nunito SemiBold"/>
                <a:sym typeface="Nunito SemiBold"/>
                <a:hlinkClick r:id="rId3">
                  <a:extLst>
                    <a:ext uri="{A12FA001-AC4F-418D-AE19-62706E023703}">
                      <ahyp:hlinkClr val="tx"/>
                    </a:ext>
                  </a:extLst>
                </a:hlinkClick>
              </a:rPr>
              <a:t>sub assembly detailed structure</a:t>
            </a:r>
            <a:r>
              <a:rPr lang="en-US" sz="1800">
                <a:solidFill>
                  <a:srgbClr val="0000FF"/>
                </a:solidFill>
                <a:latin typeface="Nunito SemiBold"/>
                <a:ea typeface="Nunito SemiBold"/>
                <a:cs typeface="Nunito SemiBold"/>
                <a:sym typeface="Nunito SemiBold"/>
              </a:rPr>
              <a:t> so as to reduce the production cost.</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Time taken to produce V1 also is less than V2 hence reducing time taken by half (6mins saved per lock)</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p:txBody>
      </p:sp>
      <p:graphicFrame>
        <p:nvGraphicFramePr>
          <p:cNvPr id="186" name="Google Shape;186;p21"/>
          <p:cNvGraphicFramePr/>
          <p:nvPr/>
        </p:nvGraphicFramePr>
        <p:xfrm>
          <a:off x="368463" y="3817200"/>
          <a:ext cx="3000000" cy="3000000"/>
        </p:xfrm>
        <a:graphic>
          <a:graphicData uri="http://schemas.openxmlformats.org/drawingml/2006/table">
            <a:tbl>
              <a:tblPr>
                <a:noFill/>
                <a:tableStyleId>{F2F11FC6-681B-45DD-88E9-289CC22CFA6C}</a:tableStyleId>
              </a:tblPr>
              <a:tblGrid>
                <a:gridCol w="3509850"/>
                <a:gridCol w="1329625"/>
                <a:gridCol w="1321275"/>
                <a:gridCol w="1717150"/>
                <a:gridCol w="2094475"/>
                <a:gridCol w="1482700"/>
              </a:tblGrid>
              <a:tr h="365275">
                <a:tc>
                  <a:txBody>
                    <a:bodyPr/>
                    <a:lstStyle/>
                    <a:p>
                      <a:pPr indent="0" lvl="0" marL="0" rtl="0" algn="l">
                        <a:lnSpc>
                          <a:spcPct val="115000"/>
                        </a:lnSpc>
                        <a:spcBef>
                          <a:spcPts val="0"/>
                        </a:spcBef>
                        <a:spcAft>
                          <a:spcPts val="0"/>
                        </a:spcAft>
                        <a:buNone/>
                      </a:pPr>
                      <a:r>
                        <a:rPr b="1" lang="en-US" sz="1100">
                          <a:solidFill>
                            <a:srgbClr val="0000FF"/>
                          </a:solidFill>
                          <a:latin typeface="Nunito"/>
                          <a:ea typeface="Nunito"/>
                          <a:cs typeface="Nunito"/>
                          <a:sym typeface="Nunito"/>
                        </a:rPr>
                        <a:t>Part Name</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Qty</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Unit</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Cost In USD</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Bulk Purchase Cost(1000 pcs)</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49550">
                <a:tc>
                  <a:txBody>
                    <a:bodyPr/>
                    <a:lstStyle/>
                    <a:p>
                      <a:pPr indent="0" lvl="0" marL="0" rtl="0" algn="l">
                        <a:lnSpc>
                          <a:spcPct val="115000"/>
                        </a:lnSpc>
                        <a:spcBef>
                          <a:spcPts val="0"/>
                        </a:spcBef>
                        <a:spcAft>
                          <a:spcPts val="0"/>
                        </a:spcAft>
                        <a:buNone/>
                      </a:pPr>
                      <a:r>
                        <a:rPr b="1" lang="en-US" sz="1100">
                          <a:solidFill>
                            <a:srgbClr val="0000FF"/>
                          </a:solidFill>
                          <a:latin typeface="Nunito"/>
                          <a:ea typeface="Nunito"/>
                          <a:cs typeface="Nunito"/>
                          <a:sym typeface="Nunito"/>
                        </a:rPr>
                        <a:t>[KA10] DOOR LOCK SETUP  V1 Assembled Cost </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Pieces</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16.925</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16.925</a:t>
                      </a:r>
                      <a:r>
                        <a:rPr b="1" lang="en-US" sz="1100">
                          <a:solidFill>
                            <a:srgbClr val="0000FF"/>
                          </a:solidFill>
                          <a:latin typeface="Nunito"/>
                          <a:ea typeface="Nunito"/>
                          <a:cs typeface="Nunito"/>
                          <a:sym typeface="Nunito"/>
                        </a:rPr>
                        <a:t>x1000</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USD 16925</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1650">
                <a:tc>
                  <a:txBody>
                    <a:bodyPr/>
                    <a:lstStyle/>
                    <a:p>
                      <a:pPr indent="0" lvl="0" marL="0" rtl="0" algn="l">
                        <a:lnSpc>
                          <a:spcPct val="115000"/>
                        </a:lnSpc>
                        <a:spcBef>
                          <a:spcPts val="0"/>
                        </a:spcBef>
                        <a:spcAft>
                          <a:spcPts val="0"/>
                        </a:spcAft>
                        <a:buNone/>
                      </a:pPr>
                      <a:r>
                        <a:rPr b="1" lang="en-US" sz="1100">
                          <a:latin typeface="Nunito"/>
                          <a:ea typeface="Nunito"/>
                          <a:cs typeface="Nunito"/>
                          <a:sym typeface="Nunito"/>
                        </a:rPr>
                        <a:t>[KPR120] MINI-FIT JR. 5556 SERIES CONTACTS</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4</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Pieces</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0.038</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51650">
                <a:tc>
                  <a:txBody>
                    <a:bodyPr/>
                    <a:lstStyle/>
                    <a:p>
                      <a:pPr indent="0" lvl="0" marL="0" rtl="0" algn="l">
                        <a:lnSpc>
                          <a:spcPct val="115000"/>
                        </a:lnSpc>
                        <a:spcBef>
                          <a:spcPts val="0"/>
                        </a:spcBef>
                        <a:spcAft>
                          <a:spcPts val="0"/>
                        </a:spcAft>
                        <a:buNone/>
                      </a:pPr>
                      <a:r>
                        <a:rPr b="1" lang="en-US" sz="1100">
                          <a:latin typeface="Nunito"/>
                          <a:ea typeface="Nunito"/>
                          <a:cs typeface="Nunito"/>
                          <a:sym typeface="Nunito"/>
                        </a:rPr>
                        <a:t>[KPR40] 4 POLE MOLEX MINI-FIT</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1</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Pieces</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0.087</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r>
              <a:tr h="551650">
                <a:tc>
                  <a:txBody>
                    <a:bodyPr/>
                    <a:lstStyle/>
                    <a:p>
                      <a:pPr indent="0" lvl="0" marL="0" rtl="0" algn="l">
                        <a:lnSpc>
                          <a:spcPct val="115000"/>
                        </a:lnSpc>
                        <a:spcBef>
                          <a:spcPts val="0"/>
                        </a:spcBef>
                        <a:spcAft>
                          <a:spcPts val="0"/>
                        </a:spcAft>
                        <a:buNone/>
                      </a:pPr>
                      <a:r>
                        <a:rPr b="1" lang="en-US" sz="1100">
                          <a:latin typeface="Nunito"/>
                          <a:ea typeface="Nunito"/>
                          <a:cs typeface="Nunito"/>
                          <a:sym typeface="Nunito"/>
                        </a:rPr>
                        <a:t>[KPR73] ELECTRIC BOLT LOCK (15CM CABLE)</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1</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Pieces</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latin typeface="Nunito"/>
                          <a:ea typeface="Nunito"/>
                          <a:cs typeface="Nunito"/>
                          <a:sym typeface="Nunito"/>
                        </a:rPr>
                        <a:t>16.8</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t>
            </a:r>
            <a:r>
              <a:rPr lang="en-US"/>
              <a:t>ont.</a:t>
            </a:r>
            <a:endParaRPr/>
          </a:p>
          <a:p>
            <a:pPr indent="0" lvl="0" marL="0" rtl="0" algn="l">
              <a:spcBef>
                <a:spcPts val="0"/>
              </a:spcBef>
              <a:spcAft>
                <a:spcPts val="0"/>
              </a:spcAft>
              <a:buNone/>
            </a:pPr>
            <a:r>
              <a:t/>
            </a:r>
            <a:endParaRPr/>
          </a:p>
        </p:txBody>
      </p:sp>
      <p:sp>
        <p:nvSpPr>
          <p:cNvPr id="193" name="Google Shape;193;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4" name="Google Shape;194;p22"/>
          <p:cNvSpPr txBox="1"/>
          <p:nvPr/>
        </p:nvSpPr>
        <p:spPr>
          <a:xfrm>
            <a:off x="280925" y="1123725"/>
            <a:ext cx="11452500" cy="3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graphicFrame>
        <p:nvGraphicFramePr>
          <p:cNvPr id="195" name="Google Shape;195;p22"/>
          <p:cNvGraphicFramePr/>
          <p:nvPr/>
        </p:nvGraphicFramePr>
        <p:xfrm>
          <a:off x="440200" y="1123725"/>
          <a:ext cx="3000000" cy="3000000"/>
        </p:xfrm>
        <a:graphic>
          <a:graphicData uri="http://schemas.openxmlformats.org/drawingml/2006/table">
            <a:tbl>
              <a:tblPr>
                <a:noFill/>
                <a:tableStyleId>{F2F11FC6-681B-45DD-88E9-289CC22CFA6C}</a:tableStyleId>
              </a:tblPr>
              <a:tblGrid>
                <a:gridCol w="5097550"/>
                <a:gridCol w="620300"/>
                <a:gridCol w="983500"/>
                <a:gridCol w="1435575"/>
                <a:gridCol w="1388275"/>
                <a:gridCol w="1376200"/>
              </a:tblGrid>
              <a:tr h="381000">
                <a:tc>
                  <a:txBody>
                    <a:bodyPr/>
                    <a:lstStyle/>
                    <a:p>
                      <a:pPr indent="0" lvl="0" marL="0" rtl="0" algn="l">
                        <a:lnSpc>
                          <a:spcPct val="115000"/>
                        </a:lnSpc>
                        <a:spcBef>
                          <a:spcPts val="0"/>
                        </a:spcBef>
                        <a:spcAft>
                          <a:spcPts val="0"/>
                        </a:spcAft>
                        <a:buNone/>
                      </a:pPr>
                      <a:r>
                        <a:rPr b="1" lang="en-US" sz="1100">
                          <a:solidFill>
                            <a:srgbClr val="0000FF"/>
                          </a:solidFill>
                          <a:latin typeface="Nunito"/>
                          <a:ea typeface="Nunito"/>
                          <a:cs typeface="Nunito"/>
                          <a:sym typeface="Nunito"/>
                        </a:rPr>
                        <a:t>Part Name</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Qty</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Unit</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Cost In USD</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Bulk Purchase Cost(1000 pcs)</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US" sz="1100">
                          <a:solidFill>
                            <a:srgbClr val="0000FF"/>
                          </a:solidFill>
                          <a:latin typeface="Nunito"/>
                          <a:ea typeface="Nunito"/>
                          <a:cs typeface="Nunito"/>
                          <a:sym typeface="Nunito"/>
                        </a:rPr>
                        <a:t>K115 KP Door Lock_V2 setup   Assembled Cost</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Pieces</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18.037</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18.037x 1000</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0000FF"/>
                          </a:solidFill>
                          <a:latin typeface="Nunito"/>
                          <a:ea typeface="Nunito"/>
                          <a:cs typeface="Nunito"/>
                          <a:sym typeface="Nunito"/>
                        </a:rPr>
                        <a:t>18037 USD</a:t>
                      </a:r>
                      <a:endParaRPr b="1" sz="1100">
                        <a:solidFill>
                          <a:srgbClr val="0000FF"/>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[KPR168] 4 WIRE SHIELDED CABLE 24AWG</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0.8</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Meters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lang="en-US" sz="1100">
                          <a:latin typeface="Nunito"/>
                          <a:ea typeface="Nunito"/>
                          <a:cs typeface="Nunito"/>
                          <a:sym typeface="Nunito"/>
                        </a:rPr>
                        <a:t>0.903</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[KPR150] PRO POWER HEAT SHRINK TUBING 5MM BLACK(100M)</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0.06</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Meters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latin typeface="Nunito"/>
                          <a:ea typeface="Nunito"/>
                          <a:cs typeface="Nunito"/>
                          <a:sym typeface="Nunito"/>
                        </a:rPr>
                        <a:t>0.209</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[KPR120] MINI-FIT JR. 5556 SERIES CONTACTS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4</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Pieces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lang="en-US" sz="1100">
                          <a:latin typeface="Nunito"/>
                          <a:ea typeface="Nunito"/>
                          <a:cs typeface="Nunito"/>
                          <a:sym typeface="Nunito"/>
                        </a:rPr>
                        <a:t>0.038</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[KPR40] 4 POLE MOLEX MINI-FIT</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1</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Pieces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latin typeface="Nunito"/>
                          <a:ea typeface="Nunito"/>
                          <a:cs typeface="Nunito"/>
                          <a:sym typeface="Nunito"/>
                        </a:rPr>
                        <a:t>0.087</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[KPR72] ELECTRIC BOLT LOCK (15CM CABLE)</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1</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Pieces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latin typeface="Nunito"/>
                          <a:ea typeface="Nunito"/>
                          <a:cs typeface="Nunito"/>
                          <a:sym typeface="Nunito"/>
                        </a:rPr>
                        <a:t>16.8</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b="1" lang="en-US" sz="1100">
                          <a:solidFill>
                            <a:srgbClr val="666666"/>
                          </a:solidFill>
                          <a:latin typeface="Nunito"/>
                          <a:ea typeface="Nunito"/>
                          <a:cs typeface="Nunito"/>
                          <a:sym typeface="Nunito"/>
                        </a:rPr>
                        <a:t>[KPR136] SOLDER (1MM)</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2.6</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Grams</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9F9F9"/>
                    </a:solidFill>
                  </a:tcPr>
                </a:tc>
                <a:tc>
                  <a:txBody>
                    <a:bodyPr/>
                    <a:lstStyle/>
                    <a:p>
                      <a:pPr indent="0" lvl="0" marL="0" rtl="0" algn="ctr">
                        <a:lnSpc>
                          <a:spcPct val="115000"/>
                        </a:lnSpc>
                        <a:spcBef>
                          <a:spcPts val="0"/>
                        </a:spcBef>
                        <a:spcAft>
                          <a:spcPts val="0"/>
                        </a:spcAft>
                        <a:buNone/>
                      </a:pPr>
                      <a:r>
                        <a:rPr b="1" lang="en-US" sz="1100">
                          <a:solidFill>
                            <a:srgbClr val="666666"/>
                          </a:solidFill>
                          <a:latin typeface="Nunito"/>
                          <a:ea typeface="Nunito"/>
                          <a:cs typeface="Nunito"/>
                          <a:sym typeface="Nunito"/>
                        </a:rPr>
                        <a:t>0</a:t>
                      </a:r>
                      <a:endParaRPr b="1" sz="1100">
                        <a:solidFill>
                          <a:srgbClr val="666666"/>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t/>
                      </a:r>
                      <a:endParaRPr sz="11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196" name="Google Shape;196;p22"/>
          <p:cNvSpPr txBox="1"/>
          <p:nvPr/>
        </p:nvSpPr>
        <p:spPr>
          <a:xfrm>
            <a:off x="443825" y="5364950"/>
            <a:ext cx="113577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Compare V1 Mass Assembly cost and V 2 Mass Assembly cost  = Savings = 18037-16925 = USD 1112</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NB :Labor cost and time not factored V1  assembly Savings time 6 min / unit and </a:t>
            </a:r>
            <a:r>
              <a:rPr b="1" lang="en-US">
                <a:latin typeface="Nunito"/>
                <a:ea typeface="Nunito"/>
                <a:cs typeface="Nunito"/>
                <a:sym typeface="Nunito"/>
              </a:rPr>
              <a:t>involves</a:t>
            </a:r>
            <a:r>
              <a:rPr b="1" lang="en-US">
                <a:latin typeface="Nunito"/>
                <a:ea typeface="Nunito"/>
                <a:cs typeface="Nunito"/>
                <a:sym typeface="Nunito"/>
              </a:rPr>
              <a:t> less components</a:t>
            </a:r>
            <a:endParaRPr b="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04" name="Google Shape;204;p23"/>
          <p:cNvPicPr preferRelativeResize="0"/>
          <p:nvPr/>
        </p:nvPicPr>
        <p:blipFill>
          <a:blip r:embed="rId3">
            <a:alphaModFix/>
          </a:blip>
          <a:stretch>
            <a:fillRect/>
          </a:stretch>
        </p:blipFill>
        <p:spPr>
          <a:xfrm>
            <a:off x="1200150" y="1074550"/>
            <a:ext cx="8603100" cy="4972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1800"/>
              <a:t>Verification of requested parts from store</a:t>
            </a:r>
            <a:endParaRPr/>
          </a:p>
        </p:txBody>
      </p:sp>
      <p:sp>
        <p:nvSpPr>
          <p:cNvPr id="211" name="Google Shape;211;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2" name="Google Shape;212;p24"/>
          <p:cNvSpPr txBox="1"/>
          <p:nvPr/>
        </p:nvSpPr>
        <p:spPr>
          <a:xfrm>
            <a:off x="3176375" y="3078900"/>
            <a:ext cx="80946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13" name="Google Shape;213;p24"/>
          <p:cNvSpPr txBox="1"/>
          <p:nvPr/>
        </p:nvSpPr>
        <p:spPr>
          <a:xfrm>
            <a:off x="267350" y="1153600"/>
            <a:ext cx="11355000" cy="50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Improvement area 2</a:t>
            </a:r>
            <a:r>
              <a:rPr lang="en-US" sz="1800">
                <a:solidFill>
                  <a:schemeClr val="dk1"/>
                </a:solidFill>
                <a:latin typeface="Nunito SemiBold"/>
                <a:ea typeface="Nunito SemiBold"/>
                <a:cs typeface="Nunito SemiBold"/>
                <a:sym typeface="Nunito SemiBold"/>
              </a:rPr>
              <a:t>: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Verification of requested parts from store according BOM is a manual process which is time consuming.</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Solution</a:t>
            </a:r>
            <a:r>
              <a:rPr lang="en-US" sz="1800">
                <a:solidFill>
                  <a:schemeClr val="dk1"/>
                </a:solidFill>
                <a:latin typeface="Nunito SemiBold"/>
                <a:ea typeface="Nunito SemiBold"/>
                <a:cs typeface="Nunito SemiBold"/>
                <a:sym typeface="Nunito SemiBold"/>
              </a:rPr>
              <a:t>: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Use of QR code scanners/barcode scanners, this would lead to increased efficiency.</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Cycle time for a particular sub assembly would also be reduced by more than 5 minutes.</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rgbClr val="0000FF"/>
                </a:solidFill>
                <a:latin typeface="Nunito SemiBold"/>
                <a:ea typeface="Nunito SemiBold"/>
                <a:cs typeface="Nunito SemiBold"/>
                <a:sym typeface="Nunito SemiBold"/>
              </a:rPr>
              <a:t>Savings = labor cost /unit time</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Improvement area 3</a:t>
            </a:r>
            <a:r>
              <a:rPr lang="en-US" sz="1800">
                <a:solidFill>
                  <a:schemeClr val="dk1"/>
                </a:solidFill>
                <a:latin typeface="Nunito SemiBold"/>
                <a:ea typeface="Nunito SemiBold"/>
                <a:cs typeface="Nunito SemiBold"/>
                <a:sym typeface="Nunito SemiBold"/>
              </a:rPr>
              <a:t>: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Duplicate serials for parts tracked at sub assembly level.</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Cause: </a:t>
            </a:r>
            <a:endParaRPr b="1" sz="1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Hand written serialization and recording in manual sheets.</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rgbClr val="0000FF"/>
                </a:solidFill>
                <a:latin typeface="Nunito"/>
                <a:ea typeface="Nunito"/>
                <a:cs typeface="Nunito"/>
                <a:sym typeface="Nunito"/>
              </a:rPr>
              <a:t>Solution: </a:t>
            </a:r>
            <a:r>
              <a:rPr lang="en-US" sz="1800">
                <a:solidFill>
                  <a:srgbClr val="0000FF"/>
                </a:solidFill>
                <a:latin typeface="Nunito SemiBold"/>
                <a:ea typeface="Nunito SemiBold"/>
                <a:cs typeface="Nunito SemiBold"/>
                <a:sym typeface="Nunito SemiBold"/>
              </a:rPr>
              <a:t>Use of QR/Barcode scanner</a:t>
            </a:r>
            <a:endParaRPr sz="1800">
              <a:solidFill>
                <a:srgbClr val="0000FF"/>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Unrecognizable/Worn out serials due to </a:t>
            </a:r>
            <a:r>
              <a:rPr lang="en-US"/>
              <a:t>loctite &amp;</a:t>
            </a:r>
            <a:r>
              <a:rPr lang="en-US"/>
              <a:t> Ethanol</a:t>
            </a:r>
            <a:endParaRPr/>
          </a:p>
        </p:txBody>
      </p:sp>
      <p:sp>
        <p:nvSpPr>
          <p:cNvPr id="220" name="Google Shape;220;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1" name="Google Shape;221;p25"/>
          <p:cNvPicPr preferRelativeResize="0"/>
          <p:nvPr/>
        </p:nvPicPr>
        <p:blipFill>
          <a:blip r:embed="rId3">
            <a:alphaModFix/>
          </a:blip>
          <a:stretch>
            <a:fillRect/>
          </a:stretch>
        </p:blipFill>
        <p:spPr>
          <a:xfrm>
            <a:off x="152400" y="1027743"/>
            <a:ext cx="2743200" cy="4876800"/>
          </a:xfrm>
          <a:prstGeom prst="rect">
            <a:avLst/>
          </a:prstGeom>
          <a:noFill/>
          <a:ln>
            <a:noFill/>
          </a:ln>
        </p:spPr>
      </p:pic>
      <p:pic>
        <p:nvPicPr>
          <p:cNvPr id="222" name="Google Shape;222;p25"/>
          <p:cNvPicPr preferRelativeResize="0"/>
          <p:nvPr/>
        </p:nvPicPr>
        <p:blipFill>
          <a:blip r:embed="rId4">
            <a:alphaModFix/>
          </a:blip>
          <a:stretch>
            <a:fillRect/>
          </a:stretch>
        </p:blipFill>
        <p:spPr>
          <a:xfrm>
            <a:off x="3048000" y="1027743"/>
            <a:ext cx="4876800" cy="2743200"/>
          </a:xfrm>
          <a:prstGeom prst="rect">
            <a:avLst/>
          </a:prstGeom>
          <a:noFill/>
          <a:ln>
            <a:noFill/>
          </a:ln>
        </p:spPr>
      </p:pic>
      <p:pic>
        <p:nvPicPr>
          <p:cNvPr id="223" name="Google Shape;223;p25"/>
          <p:cNvPicPr preferRelativeResize="0"/>
          <p:nvPr/>
        </p:nvPicPr>
        <p:blipFill>
          <a:blip r:embed="rId5">
            <a:alphaModFix/>
          </a:blip>
          <a:stretch>
            <a:fillRect/>
          </a:stretch>
        </p:blipFill>
        <p:spPr>
          <a:xfrm>
            <a:off x="8077200" y="1027743"/>
            <a:ext cx="2743200" cy="4876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Areas of improvement cont.</a:t>
            </a:r>
            <a:endParaRPr/>
          </a:p>
        </p:txBody>
      </p:sp>
      <p:sp>
        <p:nvSpPr>
          <p:cNvPr id="230" name="Google Shape;230;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1" name="Google Shape;231;p26"/>
          <p:cNvSpPr txBox="1"/>
          <p:nvPr/>
        </p:nvSpPr>
        <p:spPr>
          <a:xfrm>
            <a:off x="3176375" y="3078900"/>
            <a:ext cx="80946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32" name="Google Shape;232;p26"/>
          <p:cNvSpPr txBox="1"/>
          <p:nvPr/>
        </p:nvSpPr>
        <p:spPr>
          <a:xfrm>
            <a:off x="210200" y="910950"/>
            <a:ext cx="11355000" cy="50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Improvement area 4</a:t>
            </a:r>
            <a:r>
              <a:rPr lang="en-US" sz="1800">
                <a:solidFill>
                  <a:schemeClr val="dk1"/>
                </a:solidFill>
                <a:latin typeface="Nunito SemiBold"/>
                <a:ea typeface="Nunito SemiBold"/>
                <a:cs typeface="Nunito SemiBold"/>
                <a:sym typeface="Nunito SemiBold"/>
              </a:rPr>
              <a:t>: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Quality of tools- a number of tools for example wire stripper was of poor quality hence lead to poor quality of goods produced.</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Solution: </a:t>
            </a:r>
            <a:endParaRPr b="1" sz="1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Better tools recommended here </a:t>
            </a:r>
            <a:r>
              <a:rPr lang="en-US" sz="1800" u="sng">
                <a:solidFill>
                  <a:schemeClr val="hlink"/>
                </a:solidFill>
                <a:latin typeface="Nunito SemiBold"/>
                <a:ea typeface="Nunito SemiBold"/>
                <a:cs typeface="Nunito SemiBold"/>
                <a:sym typeface="Nunito SemiBold"/>
                <a:hlinkClick r:id="rId3"/>
              </a:rPr>
              <a:t>Tools BOM</a:t>
            </a:r>
            <a:r>
              <a:rPr lang="en-US" sz="1800">
                <a:solidFill>
                  <a:schemeClr val="dk1"/>
                </a:solidFill>
                <a:latin typeface="Nunito SemiBold"/>
                <a:ea typeface="Nunito SemiBold"/>
                <a:cs typeface="Nunito SemiBold"/>
                <a:sym typeface="Nunito SemiBold"/>
              </a:rPr>
              <a:t>.</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Improvement area 5:</a:t>
            </a:r>
            <a:endParaRPr b="1" sz="1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Partial sub assemblies hence leading to confusion in material request (no BOM for part assemblies)</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Cause:</a:t>
            </a:r>
            <a:r>
              <a:rPr lang="en-US" sz="1800">
                <a:solidFill>
                  <a:schemeClr val="dk1"/>
                </a:solidFill>
                <a:latin typeface="Nunito SemiBold"/>
                <a:ea typeface="Nunito SemiBold"/>
                <a:cs typeface="Nunito SemiBold"/>
                <a:sym typeface="Nunito SemiBold"/>
              </a:rPr>
              <a:t>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This is due to delay of parts from suppliers</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Solution:</a:t>
            </a:r>
            <a:endParaRPr b="1" sz="18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800">
                <a:solidFill>
                  <a:schemeClr val="dk1"/>
                </a:solidFill>
                <a:latin typeface="Nunito SemiBold"/>
                <a:ea typeface="Nunito SemiBold"/>
                <a:cs typeface="Nunito SemiBold"/>
                <a:sym typeface="Nunito SemiBold"/>
              </a:rPr>
              <a:t>Timely delivery of materials or BOM created for partial assembly.</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8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a:p>
            <a:pPr indent="0" lvl="0" marL="0" rtl="0" algn="l">
              <a:spcBef>
                <a:spcPts val="0"/>
              </a:spcBef>
              <a:spcAft>
                <a:spcPts val="0"/>
              </a:spcAft>
              <a:buNone/>
            </a:pPr>
            <a:r>
              <a:t/>
            </a:r>
            <a:endParaRPr b="1" sz="18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Hose cutting Tool research</a:t>
            </a:r>
            <a:endParaRPr/>
          </a:p>
        </p:txBody>
      </p:sp>
      <p:sp>
        <p:nvSpPr>
          <p:cNvPr id="239" name="Google Shape;239;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0" name="Google Shape;240;p27"/>
          <p:cNvSpPr txBox="1"/>
          <p:nvPr/>
        </p:nvSpPr>
        <p:spPr>
          <a:xfrm>
            <a:off x="446175" y="1189825"/>
            <a:ext cx="10791000" cy="46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Alternate hose cutting tool to enhance safety of personnel doing the task</a:t>
            </a:r>
            <a:endParaRPr>
              <a:latin typeface="Nunito SemiBold"/>
              <a:ea typeface="Nunito SemiBold"/>
              <a:cs typeface="Nunito SemiBold"/>
              <a:sym typeface="Nunito SemiBold"/>
            </a:endParaRPr>
          </a:p>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3"/>
              </a:rPr>
              <a:t>Link 1</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4"/>
              </a:rPr>
              <a:t>Link 2</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